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aleway"/>
      <p:regular r:id="rId14"/>
      <p:bold r:id="rId15"/>
      <p:italic r:id="rId16"/>
      <p:boldItalic r:id="rId17"/>
    </p:embeddedFon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aleway-bold.fntdata"/><Relationship Id="rId14" Type="http://schemas.openxmlformats.org/officeDocument/2006/relationships/font" Target="fonts/Raleway-regular.fntdata"/><Relationship Id="rId17" Type="http://schemas.openxmlformats.org/officeDocument/2006/relationships/font" Target="fonts/Raleway-boldItalic.fntdata"/><Relationship Id="rId16" Type="http://schemas.openxmlformats.org/officeDocument/2006/relationships/font" Target="fonts/Raleway-italic.fntdata"/><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ebf3b122b4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ebf3b122b4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ebf3b122b4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ebf3b122b4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ebf3b122b4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ebf3b122b4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ebf2743bc7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ebf2743bc7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ebf2743bc7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ebf2743bc7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ebf2743bc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ebf2743bc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30" name="Shape 130"/>
        <p:cNvGrpSpPr/>
        <p:nvPr/>
      </p:nvGrpSpPr>
      <p:grpSpPr>
        <a:xfrm>
          <a:off x="0" y="0"/>
          <a:ext cx="0" cy="0"/>
          <a:chOff x="0" y="0"/>
          <a:chExt cx="0" cy="0"/>
        </a:xfrm>
      </p:grpSpPr>
      <p:sp>
        <p:nvSpPr>
          <p:cNvPr id="131" name="Google Shape;131;p13"/>
          <p:cNvSpPr txBox="1"/>
          <p:nvPr>
            <p:ph type="title"/>
          </p:nvPr>
        </p:nvSpPr>
        <p:spPr>
          <a:xfrm>
            <a:off x="1308150" y="1318650"/>
            <a:ext cx="7110000" cy="535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32" name="Google Shape;132;p1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33" name="Google Shape;133;p13"/>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34" name="Google Shape;134;p13"/>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35" name="Google Shape;135;p13"/>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36" name="Shape 136"/>
        <p:cNvGrpSpPr/>
        <p:nvPr/>
      </p:nvGrpSpPr>
      <p:grpSpPr>
        <a:xfrm>
          <a:off x="0" y="0"/>
          <a:ext cx="0" cy="0"/>
          <a:chOff x="0" y="0"/>
          <a:chExt cx="0" cy="0"/>
        </a:xfrm>
      </p:grpSpPr>
      <p:grpSp>
        <p:nvGrpSpPr>
          <p:cNvPr id="137" name="Google Shape;137;p14"/>
          <p:cNvGrpSpPr/>
          <p:nvPr/>
        </p:nvGrpSpPr>
        <p:grpSpPr>
          <a:xfrm>
            <a:off x="830392" y="1191256"/>
            <a:ext cx="745763" cy="45826"/>
            <a:chOff x="4580561" y="2589004"/>
            <a:chExt cx="1064464" cy="25200"/>
          </a:xfrm>
        </p:grpSpPr>
        <p:sp>
          <p:nvSpPr>
            <p:cNvPr id="138" name="Google Shape;138;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14"/>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1" name="Google Shape;141;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2" name="Google Shape;142;p14">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 name="Google Shape;143;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4" name="Google Shape;144;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5" name="Google Shape;145;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146" name="Shape 146"/>
        <p:cNvGrpSpPr/>
        <p:nvPr/>
      </p:nvGrpSpPr>
      <p:grpSpPr>
        <a:xfrm>
          <a:off x="0" y="0"/>
          <a:ext cx="0" cy="0"/>
          <a:chOff x="0" y="0"/>
          <a:chExt cx="0" cy="0"/>
        </a:xfrm>
      </p:grpSpPr>
      <p:pic>
        <p:nvPicPr>
          <p:cNvPr descr="shutterstock_31891705.jpg" id="147" name="Google Shape;147;p15"/>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148" name="Google Shape;148;p1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150" name="Google Shape;150;p1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 name="Google Shape;151;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2" name="Google Shape;152;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3" name="Google Shape;153;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54" name="Google Shape;154;p15"/>
          <p:cNvSpPr txBox="1"/>
          <p:nvPr>
            <p:ph type="title"/>
          </p:nvPr>
        </p:nvSpPr>
        <p:spPr>
          <a:xfrm>
            <a:off x="729450" y="2056375"/>
            <a:ext cx="5887500" cy="1518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_2">
    <p:spTree>
      <p:nvGrpSpPr>
        <p:cNvPr id="155" name="Shape 155"/>
        <p:cNvGrpSpPr/>
        <p:nvPr/>
      </p:nvGrpSpPr>
      <p:grpSpPr>
        <a:xfrm>
          <a:off x="0" y="0"/>
          <a:ext cx="0" cy="0"/>
          <a:chOff x="0" y="0"/>
          <a:chExt cx="0" cy="0"/>
        </a:xfrm>
      </p:grpSpPr>
      <p:sp>
        <p:nvSpPr>
          <p:cNvPr id="156" name="Google Shape;156;p1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8" name="Google Shape;158;p1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 name="Google Shape;159;p1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60" name="Google Shape;160;p1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61" name="Google Shape;161;p1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62" name="Google Shape;162;p16"/>
          <p:cNvSpPr txBox="1"/>
          <p:nvPr>
            <p:ph idx="1" type="body"/>
          </p:nvPr>
        </p:nvSpPr>
        <p:spPr>
          <a:xfrm>
            <a:off x="729450" y="1068650"/>
            <a:ext cx="7688700" cy="10344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163" name="Shape 163"/>
        <p:cNvGrpSpPr/>
        <p:nvPr/>
      </p:nvGrpSpPr>
      <p:grpSpPr>
        <a:xfrm>
          <a:off x="0" y="0"/>
          <a:ext cx="0" cy="0"/>
          <a:chOff x="0" y="0"/>
          <a:chExt cx="0" cy="0"/>
        </a:xfrm>
      </p:grpSpPr>
      <p:pic>
        <p:nvPicPr>
          <p:cNvPr descr="shutterstock_429987889_edited.jpg" id="164" name="Google Shape;164;p17"/>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65" name="Google Shape;165;p17"/>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7"/>
          <p:cNvGrpSpPr/>
          <p:nvPr/>
        </p:nvGrpSpPr>
        <p:grpSpPr>
          <a:xfrm>
            <a:off x="830392" y="1191256"/>
            <a:ext cx="745763" cy="45826"/>
            <a:chOff x="4580561" y="2589004"/>
            <a:chExt cx="1064464" cy="25200"/>
          </a:xfrm>
        </p:grpSpPr>
        <p:sp>
          <p:nvSpPr>
            <p:cNvPr id="167" name="Google Shape;167;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7"/>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70" name="Google Shape;170;p17"/>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71" name="Google Shape;171;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72" name="Google Shape;172;p17">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 name="Google Shape;173;p1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74" name="Google Shape;174;p1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75" name="Google Shape;175;p1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8"/>
          <p:cNvSpPr txBox="1"/>
          <p:nvPr>
            <p:ph type="ctrTitle"/>
          </p:nvPr>
        </p:nvSpPr>
        <p:spPr>
          <a:xfrm>
            <a:off x="729450" y="1322450"/>
            <a:ext cx="48909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800">
                <a:solidFill>
                  <a:srgbClr val="000000"/>
                </a:solidFill>
              </a:rPr>
              <a:t>Lift On Up</a:t>
            </a:r>
            <a:endParaRPr/>
          </a:p>
        </p:txBody>
      </p:sp>
      <p:sp>
        <p:nvSpPr>
          <p:cNvPr id="181" name="Google Shape;181;p18"/>
          <p:cNvSpPr txBox="1"/>
          <p:nvPr>
            <p:ph idx="1" type="subTitle"/>
          </p:nvPr>
        </p:nvSpPr>
        <p:spPr>
          <a:xfrm>
            <a:off x="729575" y="2998277"/>
            <a:ext cx="4890900" cy="7971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b="1" lang="en-GB" sz="1400"/>
              <a:t>Christopher McKenzie</a:t>
            </a:r>
            <a:endParaRPr b="1" sz="1400"/>
          </a:p>
          <a:p>
            <a:pPr indent="0" lvl="0" marL="0" rtl="0" algn="l">
              <a:spcBef>
                <a:spcPts val="0"/>
              </a:spcBef>
              <a:spcAft>
                <a:spcPts val="0"/>
              </a:spcAft>
              <a:buNone/>
            </a:pPr>
            <a:r>
              <a:rPr b="1" lang="en-GB" sz="1400"/>
              <a:t>Amisha Patel</a:t>
            </a:r>
            <a:endParaRPr b="1" sz="1400"/>
          </a:p>
          <a:p>
            <a:pPr indent="0" lvl="0" marL="0" rtl="0" algn="l">
              <a:spcBef>
                <a:spcPts val="0"/>
              </a:spcBef>
              <a:spcAft>
                <a:spcPts val="0"/>
              </a:spcAft>
              <a:buNone/>
            </a:pPr>
            <a:r>
              <a:rPr b="1" lang="en-GB" sz="1400"/>
              <a:t>Poojaben Patel</a:t>
            </a:r>
            <a:endParaRPr b="1" sz="1400"/>
          </a:p>
          <a:p>
            <a:pPr indent="0" lvl="0" marL="0" rtl="0" algn="l">
              <a:spcBef>
                <a:spcPts val="0"/>
              </a:spcBef>
              <a:spcAft>
                <a:spcPts val="0"/>
              </a:spcAft>
              <a:buNone/>
            </a:pPr>
            <a:r>
              <a:rPr b="1" lang="en-GB" sz="1400"/>
              <a:t>Ibrahim Alqarni</a:t>
            </a:r>
            <a:endParaRPr b="1" sz="1400"/>
          </a:p>
          <a:p>
            <a:pPr indent="0" lvl="0" marL="0" rtl="0" algn="l">
              <a:spcBef>
                <a:spcPts val="0"/>
              </a:spcBef>
              <a:spcAft>
                <a:spcPts val="0"/>
              </a:spcAft>
              <a:buNone/>
            </a:pPr>
            <a:r>
              <a:rPr b="1" lang="en-GB" sz="1400"/>
              <a:t>Guowei Li</a:t>
            </a:r>
            <a:endParaRPr b="1"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Overview</a:t>
            </a:r>
            <a:endParaRPr/>
          </a:p>
        </p:txBody>
      </p:sp>
      <p:sp>
        <p:nvSpPr>
          <p:cNvPr id="187" name="Google Shape;187;p19"/>
          <p:cNvSpPr txBox="1"/>
          <p:nvPr>
            <p:ph idx="1" type="body"/>
          </p:nvPr>
        </p:nvSpPr>
        <p:spPr>
          <a:xfrm>
            <a:off x="1150825" y="2078875"/>
            <a:ext cx="7267500" cy="1432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100"/>
              <a:t>Lift On Up will be a social fitness application that will motivate people to exercise,  stay in shape, and be healthy.  Sometimes motivation can be a key factor that prevents people for exercising. Other times, people who may want to exercise may not know the proper routine or the proper forms to follow. By allowing users to add friends, follow workout routines, and track their progress, and providing them with exercise demonstrations, we are giving them the ability to be more able to achieve their fitness goals. This application will be </a:t>
            </a:r>
            <a:r>
              <a:rPr lang="en-GB" sz="1100"/>
              <a:t>accessible on any iOS or Android device.</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Customers</a:t>
            </a:r>
            <a:endParaRPr/>
          </a:p>
        </p:txBody>
      </p:sp>
      <p:sp>
        <p:nvSpPr>
          <p:cNvPr id="193" name="Google Shape;193;p20"/>
          <p:cNvSpPr txBox="1"/>
          <p:nvPr>
            <p:ph idx="1" type="body"/>
          </p:nvPr>
        </p:nvSpPr>
        <p:spPr>
          <a:xfrm>
            <a:off x="1295325" y="2078875"/>
            <a:ext cx="7122900" cy="215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100"/>
              <a:t>People who want to:</a:t>
            </a:r>
            <a:endParaRPr sz="1100"/>
          </a:p>
          <a:p>
            <a:pPr indent="-298450" lvl="0" marL="457200" rtl="0" algn="l">
              <a:spcBef>
                <a:spcPts val="1200"/>
              </a:spcBef>
              <a:spcAft>
                <a:spcPts val="0"/>
              </a:spcAft>
              <a:buSzPts val="1100"/>
              <a:buChar char="●"/>
            </a:pPr>
            <a:r>
              <a:rPr lang="en-GB" sz="1100"/>
              <a:t>Get in shape</a:t>
            </a:r>
            <a:endParaRPr sz="1100"/>
          </a:p>
          <a:p>
            <a:pPr indent="-298450" lvl="0" marL="457200" rtl="0" algn="l">
              <a:spcBef>
                <a:spcPts val="0"/>
              </a:spcBef>
              <a:spcAft>
                <a:spcPts val="0"/>
              </a:spcAft>
              <a:buSzPts val="1100"/>
              <a:buChar char="●"/>
            </a:pPr>
            <a:r>
              <a:rPr lang="en-GB" sz="1100"/>
              <a:t>Learn how to achieve their fitness goals</a:t>
            </a:r>
            <a:endParaRPr sz="1100"/>
          </a:p>
          <a:p>
            <a:pPr indent="-298450" lvl="0" marL="457200" rtl="0" algn="l">
              <a:spcBef>
                <a:spcPts val="0"/>
              </a:spcBef>
              <a:spcAft>
                <a:spcPts val="0"/>
              </a:spcAft>
              <a:buSzPts val="1100"/>
              <a:buChar char="●"/>
            </a:pPr>
            <a:r>
              <a:rPr lang="en-GB" sz="1100"/>
              <a:t>Challenge themselves</a:t>
            </a:r>
            <a:endParaRPr sz="1100"/>
          </a:p>
          <a:p>
            <a:pPr indent="-298450" lvl="0" marL="457200" rtl="0" algn="l">
              <a:spcBef>
                <a:spcPts val="0"/>
              </a:spcBef>
              <a:spcAft>
                <a:spcPts val="0"/>
              </a:spcAft>
              <a:buSzPts val="1100"/>
              <a:buChar char="●"/>
            </a:pPr>
            <a:r>
              <a:rPr lang="en-GB" sz="1100"/>
              <a:t>Improve or change their workout routine</a:t>
            </a:r>
            <a:endParaRPr sz="1100"/>
          </a:p>
          <a:p>
            <a:pPr indent="-298450" lvl="0" marL="457200" rtl="0" algn="l">
              <a:spcBef>
                <a:spcPts val="0"/>
              </a:spcBef>
              <a:spcAft>
                <a:spcPts val="0"/>
              </a:spcAft>
              <a:buSzPts val="1100"/>
              <a:buChar char="●"/>
            </a:pPr>
            <a:r>
              <a:rPr lang="en-GB" sz="1100"/>
              <a:t>Feedback on their routines</a:t>
            </a:r>
            <a:endParaRPr sz="1100"/>
          </a:p>
          <a:p>
            <a:pPr indent="-298450" lvl="0" marL="457200" rtl="0" algn="l">
              <a:spcBef>
                <a:spcPts val="0"/>
              </a:spcBef>
              <a:spcAft>
                <a:spcPts val="0"/>
              </a:spcAft>
              <a:buSzPts val="1100"/>
              <a:buChar char="●"/>
            </a:pPr>
            <a:r>
              <a:rPr lang="en-GB" sz="1100"/>
              <a:t>Track their progress</a:t>
            </a:r>
            <a:endParaRPr sz="1100"/>
          </a:p>
          <a:p>
            <a:pPr indent="0" lvl="0" marL="0" rtl="0" algn="l">
              <a:spcBef>
                <a:spcPts val="1200"/>
              </a:spcBef>
              <a:spcAft>
                <a:spcPts val="1200"/>
              </a:spcAft>
              <a:buNone/>
            </a:pPr>
            <a:r>
              <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Impact</a:t>
            </a:r>
            <a:endParaRPr/>
          </a:p>
        </p:txBody>
      </p:sp>
      <p:sp>
        <p:nvSpPr>
          <p:cNvPr id="199" name="Google Shape;199;p21"/>
          <p:cNvSpPr txBox="1"/>
          <p:nvPr>
            <p:ph idx="1" type="body"/>
          </p:nvPr>
        </p:nvSpPr>
        <p:spPr>
          <a:xfrm>
            <a:off x="1295325" y="2078875"/>
            <a:ext cx="7122900" cy="13269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SzPts val="1100"/>
              <a:buChar char="●"/>
            </a:pPr>
            <a:r>
              <a:rPr lang="en-GB" sz="1100"/>
              <a:t>Encourage a healthier lifestyle</a:t>
            </a:r>
            <a:endParaRPr sz="1100"/>
          </a:p>
          <a:p>
            <a:pPr indent="-298450" lvl="0" marL="457200" rtl="0" algn="l">
              <a:spcBef>
                <a:spcPts val="0"/>
              </a:spcBef>
              <a:spcAft>
                <a:spcPts val="0"/>
              </a:spcAft>
              <a:buSzPts val="1100"/>
              <a:buChar char="●"/>
            </a:pPr>
            <a:r>
              <a:rPr lang="en-GB" sz="1100"/>
              <a:t>Users can confidently use the proper form when performing exercises</a:t>
            </a:r>
            <a:endParaRPr sz="1100"/>
          </a:p>
          <a:p>
            <a:pPr indent="-298450" lvl="0" marL="457200" rtl="0" algn="l">
              <a:spcBef>
                <a:spcPts val="0"/>
              </a:spcBef>
              <a:spcAft>
                <a:spcPts val="0"/>
              </a:spcAft>
              <a:buSzPts val="1100"/>
              <a:buChar char="●"/>
            </a:pPr>
            <a:r>
              <a:rPr lang="en-GB" sz="1100"/>
              <a:t>Broaden user knowledge about fitness and exercise</a:t>
            </a:r>
            <a:endParaRPr sz="1100"/>
          </a:p>
          <a:p>
            <a:pPr indent="-298450" lvl="0" marL="457200" rtl="0" algn="l">
              <a:spcBef>
                <a:spcPts val="0"/>
              </a:spcBef>
              <a:spcAft>
                <a:spcPts val="0"/>
              </a:spcAft>
              <a:buSzPts val="1100"/>
              <a:buChar char="●"/>
            </a:pPr>
            <a:r>
              <a:rPr lang="en-GB" sz="1100"/>
              <a:t>Encourage users to improve by simplifying tracking progress</a:t>
            </a:r>
            <a:endParaRPr sz="1100"/>
          </a:p>
          <a:p>
            <a:pPr indent="-298450" lvl="0" marL="457200" rtl="0" algn="l">
              <a:spcBef>
                <a:spcPts val="0"/>
              </a:spcBef>
              <a:spcAft>
                <a:spcPts val="0"/>
              </a:spcAft>
              <a:buSzPts val="1100"/>
              <a:buChar char="●"/>
            </a:pPr>
            <a:r>
              <a:rPr lang="en-GB" sz="1100"/>
              <a:t>Streamline the fitness app experience so users only need to rely on one</a:t>
            </a:r>
            <a:endParaRPr sz="1100"/>
          </a:p>
          <a:p>
            <a:pPr indent="-298450" lvl="1" marL="914400" rtl="0" algn="l">
              <a:spcBef>
                <a:spcPts val="0"/>
              </a:spcBef>
              <a:spcAft>
                <a:spcPts val="0"/>
              </a:spcAft>
              <a:buSzPts val="1100"/>
              <a:buChar char="○"/>
            </a:pPr>
            <a:r>
              <a:rPr lang="en-GB"/>
              <a:t>No need for separate apps for exercises, diet, tracking goals, etc</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Priority  1 Features</a:t>
            </a:r>
            <a:endParaRPr/>
          </a:p>
        </p:txBody>
      </p:sp>
      <p:sp>
        <p:nvSpPr>
          <p:cNvPr id="205" name="Google Shape;205;p22"/>
          <p:cNvSpPr txBox="1"/>
          <p:nvPr>
            <p:ph idx="1" type="body"/>
          </p:nvPr>
        </p:nvSpPr>
        <p:spPr>
          <a:xfrm>
            <a:off x="1295325" y="2086025"/>
            <a:ext cx="7122900" cy="23721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SzPts val="1100"/>
              <a:buChar char="●"/>
            </a:pPr>
            <a:r>
              <a:rPr lang="en-GB" sz="1100"/>
              <a:t>Ability to create workout routines and publish</a:t>
            </a:r>
            <a:endParaRPr sz="1100"/>
          </a:p>
          <a:p>
            <a:pPr indent="-298450" lvl="0" marL="457200" rtl="0" algn="l">
              <a:spcBef>
                <a:spcPts val="0"/>
              </a:spcBef>
              <a:spcAft>
                <a:spcPts val="0"/>
              </a:spcAft>
              <a:buSzPts val="1100"/>
              <a:buChar char="●"/>
            </a:pPr>
            <a:r>
              <a:rPr lang="en-GB" sz="1100"/>
              <a:t>Push notifications and reminders</a:t>
            </a:r>
            <a:endParaRPr sz="1100"/>
          </a:p>
          <a:p>
            <a:pPr indent="-298450" lvl="0" marL="457200" rtl="0" algn="l">
              <a:spcBef>
                <a:spcPts val="0"/>
              </a:spcBef>
              <a:spcAft>
                <a:spcPts val="0"/>
              </a:spcAft>
              <a:buSzPts val="1100"/>
              <a:buChar char="●"/>
            </a:pPr>
            <a:r>
              <a:rPr lang="en-GB" sz="1100"/>
              <a:t>Exercise database with demonstrations</a:t>
            </a:r>
            <a:endParaRPr sz="1100"/>
          </a:p>
          <a:p>
            <a:pPr indent="-298450" lvl="1" marL="914400" rtl="0" algn="l">
              <a:spcBef>
                <a:spcPts val="0"/>
              </a:spcBef>
              <a:spcAft>
                <a:spcPts val="0"/>
              </a:spcAft>
              <a:buSzPts val="1100"/>
              <a:buChar char="○"/>
            </a:pPr>
            <a:r>
              <a:rPr lang="en-GB"/>
              <a:t>Images with step by step instructions</a:t>
            </a:r>
            <a:endParaRPr sz="1100"/>
          </a:p>
          <a:p>
            <a:pPr indent="-298450" lvl="0" marL="457200" rtl="0" algn="l">
              <a:spcBef>
                <a:spcPts val="0"/>
              </a:spcBef>
              <a:spcAft>
                <a:spcPts val="0"/>
              </a:spcAft>
              <a:buSzPts val="1100"/>
              <a:buChar char="●"/>
            </a:pPr>
            <a:r>
              <a:rPr lang="en-GB" sz="1100"/>
              <a:t>Exercise and goal trackers</a:t>
            </a:r>
            <a:endParaRPr sz="1100"/>
          </a:p>
          <a:p>
            <a:pPr indent="-298450" lvl="0" marL="457200" rtl="0" algn="l">
              <a:spcBef>
                <a:spcPts val="0"/>
              </a:spcBef>
              <a:spcAft>
                <a:spcPts val="0"/>
              </a:spcAft>
              <a:buSzPts val="1100"/>
              <a:buChar char="●"/>
            </a:pPr>
            <a:r>
              <a:rPr lang="en-GB" sz="1100"/>
              <a:t>Search function for exercises</a:t>
            </a:r>
            <a:endParaRPr sz="1100"/>
          </a:p>
          <a:p>
            <a:pPr indent="-298450" lvl="0" marL="457200" rtl="0" algn="l">
              <a:spcBef>
                <a:spcPts val="0"/>
              </a:spcBef>
              <a:spcAft>
                <a:spcPts val="0"/>
              </a:spcAft>
              <a:buSzPts val="1100"/>
              <a:buChar char="●"/>
            </a:pPr>
            <a:r>
              <a:rPr lang="en-GB" sz="1100"/>
              <a:t>Categorize database of workouts by muscle groups targeted</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Priority  2 Features</a:t>
            </a:r>
            <a:endParaRPr/>
          </a:p>
        </p:txBody>
      </p:sp>
      <p:sp>
        <p:nvSpPr>
          <p:cNvPr id="211" name="Google Shape;211;p23"/>
          <p:cNvSpPr txBox="1"/>
          <p:nvPr>
            <p:ph idx="1" type="body"/>
          </p:nvPr>
        </p:nvSpPr>
        <p:spPr>
          <a:xfrm>
            <a:off x="1295325" y="2078875"/>
            <a:ext cx="7122900" cy="13269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SzPts val="1100"/>
              <a:buChar char="●"/>
            </a:pPr>
            <a:r>
              <a:rPr lang="en-GB" sz="1100"/>
              <a:t>Toggle to make profile public or private</a:t>
            </a:r>
            <a:endParaRPr sz="1100"/>
          </a:p>
          <a:p>
            <a:pPr indent="-298450" lvl="0" marL="457200" rtl="0" algn="l">
              <a:spcBef>
                <a:spcPts val="0"/>
              </a:spcBef>
              <a:spcAft>
                <a:spcPts val="0"/>
              </a:spcAft>
              <a:buSzPts val="1100"/>
              <a:buChar char="●"/>
            </a:pPr>
            <a:r>
              <a:rPr lang="en-GB" sz="1100"/>
              <a:t>User comments and rating system</a:t>
            </a:r>
            <a:endParaRPr sz="1100"/>
          </a:p>
          <a:p>
            <a:pPr indent="-298450" lvl="0" marL="457200" rtl="0" algn="l">
              <a:spcBef>
                <a:spcPts val="0"/>
              </a:spcBef>
              <a:spcAft>
                <a:spcPts val="0"/>
              </a:spcAft>
              <a:buSzPts val="1100"/>
              <a:buChar char="●"/>
            </a:pPr>
            <a:r>
              <a:rPr lang="en-GB" sz="1100"/>
              <a:t>Implement friend system</a:t>
            </a:r>
            <a:endParaRPr sz="1100"/>
          </a:p>
          <a:p>
            <a:pPr indent="-298450" lvl="0" marL="457200" rtl="0" algn="l">
              <a:spcBef>
                <a:spcPts val="0"/>
              </a:spcBef>
              <a:spcAft>
                <a:spcPts val="0"/>
              </a:spcAft>
              <a:buSzPts val="1100"/>
              <a:buChar char="●"/>
            </a:pPr>
            <a:r>
              <a:rPr lang="en-GB" sz="1100"/>
              <a:t>Ability to follow users and see their routines</a:t>
            </a:r>
            <a:endParaRPr sz="1100"/>
          </a:p>
          <a:p>
            <a:pPr indent="-298450" lvl="0" marL="457200" rtl="0" algn="l">
              <a:spcBef>
                <a:spcPts val="0"/>
              </a:spcBef>
              <a:spcAft>
                <a:spcPts val="0"/>
              </a:spcAft>
              <a:buSzPts val="1100"/>
              <a:buChar char="●"/>
            </a:pPr>
            <a:r>
              <a:rPr lang="en-GB" sz="1100"/>
              <a:t>Implement filter system for searching exercises</a:t>
            </a:r>
            <a:endParaRPr sz="1100"/>
          </a:p>
          <a:p>
            <a:pPr indent="-298450" lvl="0" marL="457200" rtl="0" algn="l">
              <a:spcBef>
                <a:spcPts val="0"/>
              </a:spcBef>
              <a:spcAft>
                <a:spcPts val="0"/>
              </a:spcAft>
              <a:buSzPts val="1100"/>
              <a:buChar char="●"/>
            </a:pPr>
            <a:r>
              <a:rPr lang="en-GB" sz="1100"/>
              <a:t>Bookmark routines</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4"/>
          <p:cNvSpPr txBox="1"/>
          <p:nvPr>
            <p:ph idx="1" type="body"/>
          </p:nvPr>
        </p:nvSpPr>
        <p:spPr>
          <a:xfrm>
            <a:off x="1295325" y="2078875"/>
            <a:ext cx="7122900" cy="13269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SzPts val="1100"/>
              <a:buChar char="●"/>
            </a:pPr>
            <a:r>
              <a:rPr lang="en-GB" sz="1100"/>
              <a:t>Include estimated difficulty of workout</a:t>
            </a:r>
            <a:endParaRPr sz="1100"/>
          </a:p>
          <a:p>
            <a:pPr indent="-298450" lvl="0" marL="457200" rtl="0" algn="l">
              <a:spcBef>
                <a:spcPts val="0"/>
              </a:spcBef>
              <a:spcAft>
                <a:spcPts val="0"/>
              </a:spcAft>
              <a:buSzPts val="1100"/>
              <a:buChar char="●"/>
            </a:pPr>
            <a:r>
              <a:rPr lang="en-GB" sz="1100"/>
              <a:t>Provide sample routines for users to get started with</a:t>
            </a:r>
            <a:endParaRPr sz="1100"/>
          </a:p>
          <a:p>
            <a:pPr indent="-298450" lvl="0" marL="457200" rtl="0" algn="l">
              <a:spcBef>
                <a:spcPts val="0"/>
              </a:spcBef>
              <a:spcAft>
                <a:spcPts val="0"/>
              </a:spcAft>
              <a:buSzPts val="1100"/>
              <a:buChar char="●"/>
            </a:pPr>
            <a:r>
              <a:rPr lang="en-GB" sz="1100"/>
              <a:t>Monitor steps, heart rate, weight, and track over time</a:t>
            </a:r>
            <a:endParaRPr sz="1100"/>
          </a:p>
          <a:p>
            <a:pPr indent="-298450" lvl="1" marL="914400" rtl="0" algn="l">
              <a:spcBef>
                <a:spcPts val="0"/>
              </a:spcBef>
              <a:spcAft>
                <a:spcPts val="0"/>
              </a:spcAft>
              <a:buSzPts val="1100"/>
              <a:buChar char="○"/>
            </a:pPr>
            <a:r>
              <a:rPr lang="en-GB"/>
              <a:t>Maintain history</a:t>
            </a:r>
            <a:endParaRPr/>
          </a:p>
          <a:p>
            <a:pPr indent="-311150" lvl="0" marL="457200" rtl="0" algn="l">
              <a:spcBef>
                <a:spcPts val="0"/>
              </a:spcBef>
              <a:spcAft>
                <a:spcPts val="0"/>
              </a:spcAft>
              <a:buSzPts val="1300"/>
              <a:buChar char="●"/>
            </a:pPr>
            <a:r>
              <a:rPr lang="en-GB"/>
              <a:t>Ability to message other users</a:t>
            </a:r>
            <a:endParaRPr/>
          </a:p>
        </p:txBody>
      </p:sp>
      <p:sp>
        <p:nvSpPr>
          <p:cNvPr id="217" name="Google Shape;217;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Priority 3 Features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Stretch goals</a:t>
            </a:r>
            <a:endParaRPr/>
          </a:p>
        </p:txBody>
      </p:sp>
      <p:sp>
        <p:nvSpPr>
          <p:cNvPr id="223" name="Google Shape;223;p25"/>
          <p:cNvSpPr txBox="1"/>
          <p:nvPr>
            <p:ph idx="1" type="body"/>
          </p:nvPr>
        </p:nvSpPr>
        <p:spPr>
          <a:xfrm>
            <a:off x="1295325" y="2078875"/>
            <a:ext cx="7122900" cy="21234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SzPts val="1100"/>
              <a:buChar char="●"/>
            </a:pPr>
            <a:r>
              <a:rPr lang="en-GB" sz="1100"/>
              <a:t>Smart watch compatibility</a:t>
            </a:r>
            <a:endParaRPr sz="1100"/>
          </a:p>
          <a:p>
            <a:pPr indent="-298450" lvl="0" marL="457200" rtl="0" algn="l">
              <a:spcBef>
                <a:spcPts val="0"/>
              </a:spcBef>
              <a:spcAft>
                <a:spcPts val="0"/>
              </a:spcAft>
              <a:buSzPts val="1100"/>
              <a:buChar char="●"/>
            </a:pPr>
            <a:r>
              <a:rPr lang="en-GB" sz="1100"/>
              <a:t>Include video demonstrations in exercise database</a:t>
            </a:r>
            <a:endParaRPr sz="1100"/>
          </a:p>
          <a:p>
            <a:pPr indent="-298450" lvl="0" marL="457200" rtl="0" algn="l">
              <a:spcBef>
                <a:spcPts val="0"/>
              </a:spcBef>
              <a:spcAft>
                <a:spcPts val="0"/>
              </a:spcAft>
              <a:buSzPts val="1100"/>
              <a:buChar char="●"/>
            </a:pPr>
            <a:r>
              <a:rPr lang="en-GB" sz="1100"/>
              <a:t>Video recorded workout routines</a:t>
            </a:r>
            <a:endParaRPr sz="1100"/>
          </a:p>
          <a:p>
            <a:pPr indent="-298450" lvl="0" marL="457200" rtl="0" algn="l">
              <a:spcBef>
                <a:spcPts val="0"/>
              </a:spcBef>
              <a:spcAft>
                <a:spcPts val="0"/>
              </a:spcAft>
              <a:buSzPts val="1100"/>
              <a:buChar char="●"/>
            </a:pPr>
            <a:r>
              <a:rPr lang="en-GB" sz="1100"/>
              <a:t>Estimated calories burned</a:t>
            </a:r>
            <a:endParaRPr sz="1100"/>
          </a:p>
          <a:p>
            <a:pPr indent="-298450" lvl="0" marL="457200" rtl="0" algn="l">
              <a:spcBef>
                <a:spcPts val="0"/>
              </a:spcBef>
              <a:spcAft>
                <a:spcPts val="0"/>
              </a:spcAft>
              <a:buSzPts val="1100"/>
              <a:buChar char="●"/>
            </a:pPr>
            <a:r>
              <a:rPr lang="en-GB" sz="1100"/>
              <a:t>Track diet in terms of calories, protein, fat, carbs</a:t>
            </a:r>
            <a:endParaRPr sz="1100"/>
          </a:p>
          <a:p>
            <a:pPr indent="-298450" lvl="0" marL="457200" rtl="0" algn="l">
              <a:spcBef>
                <a:spcPts val="0"/>
              </a:spcBef>
              <a:spcAft>
                <a:spcPts val="0"/>
              </a:spcAft>
              <a:buSzPts val="1100"/>
              <a:buChar char="●"/>
            </a:pPr>
            <a:r>
              <a:rPr lang="en-GB" sz="1100"/>
              <a:t>Include cardio routines, yoga routines</a:t>
            </a:r>
            <a:endParaRPr sz="1100"/>
          </a:p>
          <a:p>
            <a:pPr indent="-298450" lvl="0" marL="457200" rtl="0" algn="l">
              <a:spcBef>
                <a:spcPts val="0"/>
              </a:spcBef>
              <a:spcAft>
                <a:spcPts val="0"/>
              </a:spcAft>
              <a:buSzPts val="1100"/>
              <a:buChar char="●"/>
            </a:pPr>
            <a:r>
              <a:rPr lang="en-GB" sz="1100"/>
              <a:t>Suggestions for workouts</a:t>
            </a:r>
            <a:endParaRPr sz="1100"/>
          </a:p>
          <a:p>
            <a:pPr indent="-298450" lvl="1" marL="914400" rtl="0" algn="l">
              <a:spcBef>
                <a:spcPts val="0"/>
              </a:spcBef>
              <a:spcAft>
                <a:spcPts val="0"/>
              </a:spcAft>
              <a:buSzPts val="1100"/>
              <a:buChar char="○"/>
            </a:pPr>
            <a:r>
              <a:rPr lang="en-GB"/>
              <a:t>Based on who you follow, your rating history, workouts bookmarked</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